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3" r:id="rId1"/>
  </p:sldMasterIdLst>
  <p:notesMasterIdLst>
    <p:notesMasterId r:id="rId1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6" r:id="rId11"/>
    <p:sldId id="267" r:id="rId1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40" autoAdjust="0"/>
    <p:restoredTop sz="94660" autoAdjust="0"/>
  </p:normalViewPr>
  <p:slideViewPr>
    <p:cSldViewPr>
      <p:cViewPr varScale="1">
        <p:scale>
          <a:sx n="71" d="100"/>
          <a:sy n="71" d="100"/>
        </p:scale>
        <p:origin x="-1140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image" Target="../media/image5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endParaRPr lang="ru-RU"/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endParaRPr lang="ru-RU"/>
          </a:p>
        </p:txBody>
      </p:sp>
      <p:sp>
        <p:nvSpPr>
          <p:cNvPr id="102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024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4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endParaRPr lang="ru-RU"/>
          </a:p>
        </p:txBody>
      </p:sp>
      <p:sp>
        <p:nvSpPr>
          <p:cNvPr id="1024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fld id="{A0CCF49B-8E38-442D-A163-1E32E1F0EC81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439574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265F6C8-E5AB-4CA8-BB30-B99A99602803}" type="slidenum">
              <a:rPr lang="ru-RU"/>
              <a:pPr/>
              <a:t>1</a:t>
            </a:fld>
            <a:endParaRPr lang="ru-RU"/>
          </a:p>
        </p:txBody>
      </p:sp>
      <p:sp>
        <p:nvSpPr>
          <p:cNvPr id="112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F2C5F54-5E66-4ED2-B751-F9EC222D8E40}" type="slidenum">
              <a:rPr lang="ru-RU"/>
              <a:pPr/>
              <a:t>10</a:t>
            </a:fld>
            <a:endParaRPr lang="ru-RU"/>
          </a:p>
        </p:txBody>
      </p:sp>
      <p:sp>
        <p:nvSpPr>
          <p:cNvPr id="409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7CF0814-008D-4574-A2B6-8421E84B231A}" type="slidenum">
              <a:rPr lang="ru-RU"/>
              <a:pPr/>
              <a:t>11</a:t>
            </a:fld>
            <a:endParaRPr lang="ru-RU"/>
          </a:p>
        </p:txBody>
      </p:sp>
      <p:sp>
        <p:nvSpPr>
          <p:cNvPr id="440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514FE5E-360E-4F00-AF35-8ADB9605D111}" type="slidenum">
              <a:rPr lang="ru-RU"/>
              <a:pPr/>
              <a:t>2</a:t>
            </a:fld>
            <a:endParaRPr lang="ru-RU"/>
          </a:p>
        </p:txBody>
      </p:sp>
      <p:sp>
        <p:nvSpPr>
          <p:cNvPr id="184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9FDF0D9-B4C6-485B-84A9-A82D6931EDA9}" type="slidenum">
              <a:rPr lang="ru-RU"/>
              <a:pPr/>
              <a:t>3</a:t>
            </a:fld>
            <a:endParaRPr lang="ru-RU"/>
          </a:p>
        </p:txBody>
      </p:sp>
      <p:sp>
        <p:nvSpPr>
          <p:cNvPr id="225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18608E2-0FA4-4D91-A4FF-7D877D0FBF6F}" type="slidenum">
              <a:rPr lang="ru-RU"/>
              <a:pPr/>
              <a:t>4</a:t>
            </a:fld>
            <a:endParaRPr lang="ru-RU"/>
          </a:p>
        </p:txBody>
      </p:sp>
      <p:sp>
        <p:nvSpPr>
          <p:cNvPr id="286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40256C0-706A-4961-ACDB-EFFCAC39E065}" type="slidenum">
              <a:rPr lang="ru-RU"/>
              <a:pPr/>
              <a:t>5</a:t>
            </a:fld>
            <a:endParaRPr lang="ru-RU"/>
          </a:p>
        </p:txBody>
      </p:sp>
      <p:sp>
        <p:nvSpPr>
          <p:cNvPr id="296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C6DE859-5582-4AEB-8203-57999F7D2479}" type="slidenum">
              <a:rPr lang="ru-RU"/>
              <a:pPr/>
              <a:t>6</a:t>
            </a:fld>
            <a:endParaRPr lang="ru-RU"/>
          </a:p>
        </p:txBody>
      </p:sp>
      <p:sp>
        <p:nvSpPr>
          <p:cNvPr id="307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628B34D-C703-46F7-8E56-3FB7786DD337}" type="slidenum">
              <a:rPr lang="ru-RU"/>
              <a:pPr/>
              <a:t>7</a:t>
            </a:fld>
            <a:endParaRPr lang="ru-RU"/>
          </a:p>
        </p:txBody>
      </p:sp>
      <p:sp>
        <p:nvSpPr>
          <p:cNvPr id="327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8FD3DC6-5483-4D9C-B57B-F36738C7C352}" type="slidenum">
              <a:rPr lang="ru-RU"/>
              <a:pPr/>
              <a:t>8</a:t>
            </a:fld>
            <a:endParaRPr lang="ru-RU"/>
          </a:p>
        </p:txBody>
      </p:sp>
      <p:sp>
        <p:nvSpPr>
          <p:cNvPr id="348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B538D39-FED1-4DC1-BBAA-CDB0B720C9AD}" type="slidenum">
              <a:rPr lang="ru-RU"/>
              <a:pPr/>
              <a:t>9</a:t>
            </a:fld>
            <a:endParaRPr lang="ru-RU"/>
          </a:p>
        </p:txBody>
      </p:sp>
      <p:sp>
        <p:nvSpPr>
          <p:cNvPr id="368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997075"/>
            <a:ext cx="7772400" cy="1431925"/>
          </a:xfrm>
        </p:spPr>
        <p:txBody>
          <a:bodyPr anchor="b" anchorCtr="1"/>
          <a:lstStyle>
            <a:lvl1pPr algn="ctr"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9220" name="Freeform 4"/>
          <p:cNvSpPr>
            <a:spLocks/>
          </p:cNvSpPr>
          <p:nvPr/>
        </p:nvSpPr>
        <p:spPr bwMode="auto">
          <a:xfrm>
            <a:off x="285750" y="2803525"/>
            <a:ext cx="1588" cy="3035300"/>
          </a:xfrm>
          <a:custGeom>
            <a:avLst/>
            <a:gdLst>
              <a:gd name="T0" fmla="*/ 0 h 1912"/>
              <a:gd name="T1" fmla="*/ 6 h 1912"/>
              <a:gd name="T2" fmla="*/ 6 h 1912"/>
              <a:gd name="T3" fmla="*/ 60 h 1912"/>
              <a:gd name="T4" fmla="*/ 1912 h 1912"/>
              <a:gd name="T5" fmla="*/ 1912 h 1912"/>
              <a:gd name="T6" fmla="*/ 0 h 1912"/>
              <a:gd name="T7" fmla="*/ 0 h 1912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  <a:cxn ang="0">
                <a:pos x="0" y="T5"/>
              </a:cxn>
              <a:cxn ang="0">
                <a:pos x="0" y="T6"/>
              </a:cxn>
              <a:cxn ang="0">
                <a:pos x="0" y="T7"/>
              </a:cxn>
            </a:cxnLst>
            <a:rect l="0" t="0" r="r" b="b"/>
            <a:pathLst>
              <a:path h="1912">
                <a:moveTo>
                  <a:pt x="0" y="0"/>
                </a:moveTo>
                <a:lnTo>
                  <a:pt x="0" y="6"/>
                </a:lnTo>
                <a:lnTo>
                  <a:pt x="0" y="6"/>
                </a:lnTo>
                <a:lnTo>
                  <a:pt x="0" y="60"/>
                </a:lnTo>
                <a:lnTo>
                  <a:pt x="0" y="1912"/>
                </a:lnTo>
                <a:lnTo>
                  <a:pt x="0" y="1912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6BBA27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222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83905B08-46BF-4036-AE1B-86E02E58573F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9223" name="Rectangle 7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9742761-E332-487E-B446-4D83D848430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92100"/>
            <a:ext cx="2057400" cy="57277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92100"/>
            <a:ext cx="6019800" cy="57277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9F5DF6C-2C42-4991-8958-2A1AF99B127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92100"/>
            <a:ext cx="8229600" cy="13843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905000"/>
            <a:ext cx="40386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05000"/>
            <a:ext cx="40386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6B0A2A4E-AD9F-4C3D-A319-66E2F042D57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92100"/>
            <a:ext cx="8229600" cy="13843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905000"/>
            <a:ext cx="40386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905000"/>
            <a:ext cx="40386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4038600"/>
            <a:ext cx="40386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E5221CF2-03AD-416F-9F30-B6F88C8720D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5F4AA70-58C7-462C-8B6E-F0C38A90E9B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7A6C39-CB4B-4767-B910-AF02354FACD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050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050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2DA0744-84B7-422B-AA93-4D0912B00A6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6E2CE29-C6E6-4298-8926-3DD1A306CE6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A1FF882-B344-4638-960F-5598967FE61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4B0392E-7512-477C-AD51-654062BF33C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BC048A-C32E-4316-86AA-3D1EC2F0B92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FC5ED3-FC4B-4003-96E1-723EEB015DC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 cstate="print">
            <a:duotone>
              <a:schemeClr val="bg1"/>
              <a:srgbClr val="FFFFFF"/>
            </a:duotone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92100"/>
            <a:ext cx="8229600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05000"/>
            <a:ext cx="82296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819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endParaRPr lang="ru-RU"/>
          </a:p>
        </p:txBody>
      </p:sp>
      <p:sp>
        <p:nvSpPr>
          <p:cNvPr id="819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endParaRPr lang="ru-RU"/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fld id="{AE1A6BD5-53B0-4418-AFC8-F5CF7769C718}" type="slidenum">
              <a:rPr lang="ru-RU"/>
              <a:pPr/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  <p:sldLayoutId id="2147483658" r:id="rId5"/>
    <p:sldLayoutId id="2147483659" r:id="rId6"/>
    <p:sldLayoutId id="2147483660" r:id="rId7"/>
    <p:sldLayoutId id="2147483661" r:id="rId8"/>
    <p:sldLayoutId id="2147483662" r:id="rId9"/>
    <p:sldLayoutId id="2147483663" r:id="rId10"/>
    <p:sldLayoutId id="2147483664" r:id="rId11"/>
    <p:sldLayoutId id="2147483665" r:id="rId12"/>
    <p:sldLayoutId id="2147483666" r:id="rId13"/>
  </p:sldLayoutIdLst>
  <p:txStyles>
    <p:titleStyle>
      <a:lvl1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120000"/>
        <a:buChar char="•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Tahoma" pitchFamily="34" charset="0"/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120000"/>
        <a:buChar char="•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Tahoma" pitchFamily="34" charset="0"/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7" Type="http://schemas.openxmlformats.org/officeDocument/2006/relationships/image" Target="../media/image6.emf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5.bin"/><Relationship Id="rId5" Type="http://schemas.openxmlformats.org/officeDocument/2006/relationships/image" Target="../media/image5.emf"/><Relationship Id="rId4" Type="http://schemas.openxmlformats.org/officeDocument/2006/relationships/oleObject" Target="../embeddings/oleObject4.bin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2.emf"/><Relationship Id="rId4" Type="http://schemas.openxmlformats.org/officeDocument/2006/relationships/oleObject" Target="../embeddings/oleObject1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3.emf"/><Relationship Id="rId4" Type="http://schemas.openxmlformats.org/officeDocument/2006/relationships/oleObject" Target="../embeddings/oleObject2.bin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4.emf"/><Relationship Id="rId4" Type="http://schemas.openxmlformats.org/officeDocument/2006/relationships/oleObject" Target="../embeddings/oleObject3.bin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ru-RU" sz="4000"/>
              <a:t>Органическая химия</a:t>
            </a:r>
            <a:br>
              <a:rPr lang="ru-RU" sz="4000"/>
            </a:br>
            <a:r>
              <a:rPr lang="ru-RU" sz="4000"/>
              <a:t>Скорость химических реакций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333375"/>
            <a:ext cx="8229600" cy="647700"/>
          </a:xfrm>
        </p:spPr>
        <p:txBody>
          <a:bodyPr/>
          <a:lstStyle/>
          <a:p>
            <a:r>
              <a:rPr lang="ru-RU"/>
              <a:t>Скорость реакции, факторы:</a:t>
            </a:r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79388" y="1196975"/>
            <a:ext cx="8785225" cy="3240088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ru-RU" sz="2800"/>
              <a:t>Фактор Концентрации (Закон действующих масс)</a:t>
            </a:r>
          </a:p>
          <a:p>
            <a:pPr>
              <a:lnSpc>
                <a:spcPct val="80000"/>
              </a:lnSpc>
              <a:buFontTx/>
              <a:buNone/>
            </a:pPr>
            <a:endParaRPr lang="ru-RU" sz="2400"/>
          </a:p>
          <a:p>
            <a:pPr>
              <a:lnSpc>
                <a:spcPct val="80000"/>
              </a:lnSpc>
              <a:buFontTx/>
              <a:buNone/>
            </a:pPr>
            <a:r>
              <a:rPr lang="en-US" sz="2400" i="1" u="sng"/>
              <a:t>def</a:t>
            </a:r>
            <a:r>
              <a:rPr lang="en-US" sz="2400"/>
              <a:t> :</a:t>
            </a:r>
            <a:r>
              <a:rPr lang="ru-RU" sz="2400"/>
              <a:t> Константа равновесия – постоянная величина, полученная из отношения произведения концентраций продуктов реакции (в степенях их коэффициентов в уравнении реакции) к произведению концентраций реагентов (также в степенях их коэффициентов в уравнении реакции). Данная константа не зависит от исходных концентраций веществ и реакционной смеси.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2400"/>
              <a:t>Пример:</a:t>
            </a:r>
          </a:p>
        </p:txBody>
      </p:sp>
      <p:graphicFrame>
        <p:nvGraphicFramePr>
          <p:cNvPr id="39940" name="Object 4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2339975" y="4437063"/>
          <a:ext cx="4319588" cy="522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43" name="Формула" r:id="rId4" imgW="1892160" imgH="228600" progId="Equation.3">
                  <p:embed/>
                </p:oleObj>
              </mc:Choice>
              <mc:Fallback>
                <p:oleObj name="Формула" r:id="rId4" imgW="1892160" imgH="228600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39975" y="4437063"/>
                        <a:ext cx="4319588" cy="5222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942" name="Object 6"/>
          <p:cNvGraphicFramePr>
            <a:graphicFrameLocks noGrp="1" noChangeAspect="1"/>
          </p:cNvGraphicFramePr>
          <p:nvPr>
            <p:ph sz="quarter" idx="3"/>
          </p:nvPr>
        </p:nvGraphicFramePr>
        <p:xfrm>
          <a:off x="2771775" y="5084763"/>
          <a:ext cx="2971800" cy="1265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44" name="Формула" r:id="rId6" imgW="1193760" imgH="507960" progId="Equation.3">
                  <p:embed/>
                </p:oleObj>
              </mc:Choice>
              <mc:Fallback>
                <p:oleObj name="Формула" r:id="rId6" imgW="1193760" imgH="507960" progId="Equation.3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71775" y="5084763"/>
                        <a:ext cx="2971800" cy="12652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>
          <a:xfrm>
            <a:off x="250825" y="333375"/>
            <a:ext cx="8569325" cy="647700"/>
          </a:xfrm>
        </p:spPr>
        <p:txBody>
          <a:bodyPr/>
          <a:lstStyle/>
          <a:p>
            <a:r>
              <a:rPr lang="ru-RU"/>
              <a:t>Скорость реакции, заключение:</a:t>
            </a:r>
          </a:p>
        </p:txBody>
      </p:sp>
      <p:sp>
        <p:nvSpPr>
          <p:cNvPr id="4301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79388" y="1412875"/>
            <a:ext cx="8785225" cy="4176713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ru-RU" sz="2400"/>
              <a:t>Итак: скорость химической реакции определяется как изменение молярной концентрации одного из реагирующих веществ за единицу времени. Скорость химической реакции — величина всегда положительная.</a:t>
            </a:r>
          </a:p>
          <a:p>
            <a:pPr>
              <a:lnSpc>
                <a:spcPct val="80000"/>
              </a:lnSpc>
              <a:buFontTx/>
              <a:buNone/>
            </a:pPr>
            <a:endParaRPr lang="ru-RU" sz="2400"/>
          </a:p>
          <a:p>
            <a:pPr>
              <a:lnSpc>
                <a:spcPct val="80000"/>
              </a:lnSpc>
            </a:pPr>
            <a:r>
              <a:rPr lang="ru-RU" sz="2400"/>
              <a:t>Факторы, влияющие на скорость реакции: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2400"/>
              <a:t>	а) сила внутренних химических связей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2400"/>
              <a:t>	б) температура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2400"/>
              <a:t>	в) катализаторы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2400"/>
              <a:t>	г) ингибиторы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2400"/>
              <a:t>	д) концентрация</a:t>
            </a:r>
            <a:endParaRPr lang="ru-RU" sz="28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7" name="Rectangle 5"/>
          <p:cNvSpPr>
            <a:spLocks noGrp="1" noChangeArrowheads="1"/>
          </p:cNvSpPr>
          <p:nvPr>
            <p:ph type="title"/>
          </p:nvPr>
        </p:nvSpPr>
        <p:spPr>
          <a:xfrm>
            <a:off x="457200" y="292100"/>
            <a:ext cx="8229600" cy="833438"/>
          </a:xfrm>
        </p:spPr>
        <p:txBody>
          <a:bodyPr/>
          <a:lstStyle/>
          <a:p>
            <a:r>
              <a:rPr lang="ru-RU"/>
              <a:t>Определение:	</a:t>
            </a:r>
          </a:p>
        </p:txBody>
      </p:sp>
      <p:sp>
        <p:nvSpPr>
          <p:cNvPr id="13318" name="Rectangle 6"/>
          <p:cNvSpPr>
            <a:spLocks noGrp="1" noChangeArrowheads="1"/>
          </p:cNvSpPr>
          <p:nvPr>
            <p:ph type="body" sz="half" idx="1"/>
          </p:nvPr>
        </p:nvSpPr>
        <p:spPr>
          <a:xfrm>
            <a:off x="250825" y="1268413"/>
            <a:ext cx="8497888" cy="1439862"/>
          </a:xfrm>
        </p:spPr>
        <p:txBody>
          <a:bodyPr/>
          <a:lstStyle/>
          <a:p>
            <a:r>
              <a:rPr lang="ru-RU" sz="2800"/>
              <a:t>Скорость химической реакции – это изменение количества реагирующего вещества в единицу времени в единице объёма.	</a:t>
            </a:r>
          </a:p>
        </p:txBody>
      </p:sp>
      <p:graphicFrame>
        <p:nvGraphicFramePr>
          <p:cNvPr id="13325" name="Object 13"/>
          <p:cNvGraphicFramePr>
            <a:graphicFrameLocks noGrp="1" noChangeAspect="1"/>
          </p:cNvGraphicFramePr>
          <p:nvPr>
            <p:ph sz="half" idx="2"/>
          </p:nvPr>
        </p:nvGraphicFramePr>
        <p:xfrm>
          <a:off x="2484438" y="2636838"/>
          <a:ext cx="4038600" cy="1438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26" name="Формула" r:id="rId4" imgW="1104840" imgH="393480" progId="Equation.3">
                  <p:embed/>
                </p:oleObj>
              </mc:Choice>
              <mc:Fallback>
                <p:oleObj name="Формула" r:id="rId4" imgW="1104840" imgH="393480" progId="Equation.3">
                  <p:embed/>
                  <p:pic>
                    <p:nvPicPr>
                      <p:cNvPr id="0" name="Picture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84438" y="2636838"/>
                        <a:ext cx="4038600" cy="14382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327" name="Rectangle 15"/>
          <p:cNvSpPr>
            <a:spLocks noChangeArrowheads="1"/>
          </p:cNvSpPr>
          <p:nvPr/>
        </p:nvSpPr>
        <p:spPr bwMode="auto">
          <a:xfrm>
            <a:off x="179388" y="4292600"/>
            <a:ext cx="8785225" cy="1595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lnSpc>
                <a:spcPts val="3000"/>
              </a:lnSpc>
              <a:spcBef>
                <a:spcPct val="20000"/>
              </a:spcBef>
              <a:buClr>
                <a:schemeClr val="hlink"/>
              </a:buClr>
              <a:buSzPct val="120000"/>
            </a:pPr>
            <a:r>
              <a:rPr lang="en-US" sz="4000" i="1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r</a:t>
            </a:r>
            <a:r>
              <a:rPr lang="en-US" sz="400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 </a:t>
            </a:r>
            <a:r>
              <a:rPr lang="en-US" sz="2800">
                <a:effectLst>
                  <a:outerShdw blurRad="38100" dist="38100" dir="2700000" algn="tl">
                    <a:srgbClr val="000000"/>
                  </a:outerShdw>
                </a:effectLst>
              </a:rPr>
              <a:t>– </a:t>
            </a:r>
            <a:r>
              <a:rPr lang="ru-RU" sz="2800">
                <a:effectLst>
                  <a:outerShdw blurRad="38100" dist="38100" dir="2700000" algn="tl">
                    <a:srgbClr val="000000"/>
                  </a:outerShdw>
                </a:effectLst>
              </a:rPr>
              <a:t>скорость химической реакции,</a:t>
            </a:r>
          </a:p>
          <a:p>
            <a:pPr marL="342900" indent="-342900">
              <a:lnSpc>
                <a:spcPts val="3400"/>
              </a:lnSpc>
              <a:spcBef>
                <a:spcPct val="20000"/>
              </a:spcBef>
              <a:buClr>
                <a:schemeClr val="hlink"/>
              </a:buClr>
              <a:buSzPct val="120000"/>
            </a:pPr>
            <a:r>
              <a:rPr lang="en-US" sz="4000" i="1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V</a:t>
            </a:r>
            <a:r>
              <a:rPr lang="en-US" sz="2800">
                <a:effectLst>
                  <a:outerShdw blurRad="38100" dist="38100" dir="2700000" algn="tl">
                    <a:srgbClr val="000000"/>
                  </a:outerShdw>
                </a:effectLst>
              </a:rPr>
              <a:t> – </a:t>
            </a:r>
            <a:r>
              <a:rPr lang="ru-RU" sz="2800">
                <a:effectLst>
                  <a:outerShdw blurRad="38100" dist="38100" dir="2700000" algn="tl">
                    <a:srgbClr val="000000"/>
                  </a:outerShdw>
                </a:effectLst>
              </a:rPr>
              <a:t>объём м</a:t>
            </a:r>
            <a:r>
              <a:rPr lang="ru-RU" sz="2800" baseline="40000">
                <a:effectLst>
                  <a:outerShdw blurRad="38100" dist="38100" dir="2700000" algn="tl">
                    <a:srgbClr val="000000"/>
                  </a:outerShdw>
                </a:effectLst>
              </a:rPr>
              <a:t>3</a:t>
            </a:r>
            <a:r>
              <a:rPr lang="ru-RU" sz="2800">
                <a:effectLst>
                  <a:outerShdw blurRad="38100" dist="38100" dir="2700000" algn="tl">
                    <a:srgbClr val="000000"/>
                  </a:outerShdw>
                </a:effectLst>
              </a:rPr>
              <a:t>, </a:t>
            </a:r>
            <a:r>
              <a:rPr lang="en-US" sz="4000">
                <a:effectLst>
                  <a:outerShdw blurRad="38100" dist="38100" dir="2700000" algn="tl">
                    <a:srgbClr val="000000"/>
                  </a:outerShdw>
                </a:effectLst>
                <a:latin typeface="Symbol" pitchFamily="18" charset="2"/>
              </a:rPr>
              <a:t>D</a:t>
            </a:r>
            <a:r>
              <a:rPr lang="en-US" sz="4000" i="1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v</a:t>
            </a:r>
            <a:r>
              <a:rPr lang="en-US" sz="4800" i="1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 </a:t>
            </a:r>
            <a:r>
              <a:rPr lang="en-US" sz="2800">
                <a:effectLst>
                  <a:outerShdw blurRad="38100" dist="38100" dir="2700000" algn="tl">
                    <a:srgbClr val="000000"/>
                  </a:outerShdw>
                </a:effectLst>
              </a:rPr>
              <a:t>– </a:t>
            </a:r>
            <a:r>
              <a:rPr lang="ru-RU" sz="2800">
                <a:effectLst>
                  <a:outerShdw blurRad="38100" dist="38100" dir="2700000" algn="tl">
                    <a:srgbClr val="000000"/>
                  </a:outerShdw>
                </a:effectLst>
              </a:rPr>
              <a:t>количество вещества в молях,</a:t>
            </a:r>
          </a:p>
          <a:p>
            <a:pPr marL="342900" indent="-342900">
              <a:lnSpc>
                <a:spcPts val="3000"/>
              </a:lnSpc>
              <a:spcBef>
                <a:spcPct val="20000"/>
              </a:spcBef>
              <a:buClr>
                <a:schemeClr val="hlink"/>
              </a:buClr>
              <a:buSzPct val="120000"/>
            </a:pPr>
            <a:r>
              <a:rPr lang="en-US" sz="4000">
                <a:effectLst>
                  <a:outerShdw blurRad="38100" dist="38100" dir="2700000" algn="tl">
                    <a:srgbClr val="000000"/>
                  </a:outerShdw>
                </a:effectLst>
                <a:latin typeface="Symbol" pitchFamily="18" charset="2"/>
              </a:rPr>
              <a:t>D</a:t>
            </a:r>
            <a:r>
              <a:rPr lang="en-US" sz="4000" i="1">
                <a:effectLst>
                  <a:outerShdw blurRad="38100" dist="38100" dir="2700000" algn="tl">
                    <a:srgbClr val="000000"/>
                  </a:outerShdw>
                </a:effectLst>
                <a:latin typeface="Symbol" pitchFamily="18" charset="2"/>
              </a:rPr>
              <a:t>t</a:t>
            </a:r>
            <a:r>
              <a:rPr lang="en-US" sz="4800" i="1">
                <a:effectLst>
                  <a:outerShdw blurRad="38100" dist="38100" dir="2700000" algn="tl">
                    <a:srgbClr val="000000"/>
                  </a:outerShdw>
                </a:effectLst>
                <a:latin typeface="Symbol" pitchFamily="18" charset="2"/>
              </a:rPr>
              <a:t> </a:t>
            </a:r>
            <a:r>
              <a:rPr lang="en-US" sz="2800">
                <a:effectLst>
                  <a:outerShdw blurRad="38100" dist="38100" dir="2700000" algn="tl">
                    <a:srgbClr val="000000"/>
                  </a:outerShdw>
                </a:effectLst>
              </a:rPr>
              <a:t>– </a:t>
            </a:r>
            <a:r>
              <a:rPr lang="ru-RU" sz="2800">
                <a:effectLst>
                  <a:outerShdw blurRad="38100" dist="38100" dir="2700000" algn="tl">
                    <a:srgbClr val="000000"/>
                  </a:outerShdw>
                </a:effectLst>
              </a:rPr>
              <a:t>промежуток времени сек.,</a:t>
            </a:r>
          </a:p>
          <a:p>
            <a:pPr marL="342900" indent="-342900">
              <a:lnSpc>
                <a:spcPts val="3000"/>
              </a:lnSpc>
              <a:spcBef>
                <a:spcPct val="20000"/>
              </a:spcBef>
              <a:buClr>
                <a:schemeClr val="hlink"/>
              </a:buClr>
              <a:buSzPct val="120000"/>
            </a:pPr>
            <a:r>
              <a:rPr lang="en-US" sz="4000">
                <a:effectLst>
                  <a:outerShdw blurRad="38100" dist="38100" dir="2700000" algn="tl">
                    <a:srgbClr val="000000"/>
                  </a:outerShdw>
                </a:effectLst>
                <a:latin typeface="Symbol" pitchFamily="18" charset="2"/>
              </a:rPr>
              <a:t>D</a:t>
            </a:r>
            <a:r>
              <a:rPr lang="ru-RU" sz="4000" i="1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С</a:t>
            </a:r>
            <a:r>
              <a:rPr lang="ru-RU" sz="4800" i="1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 </a:t>
            </a:r>
            <a:r>
              <a:rPr lang="en-US" sz="2800">
                <a:effectLst>
                  <a:outerShdw blurRad="38100" dist="38100" dir="2700000" algn="tl">
                    <a:srgbClr val="000000"/>
                  </a:outerShdw>
                </a:effectLst>
              </a:rPr>
              <a:t>– </a:t>
            </a:r>
            <a:r>
              <a:rPr lang="ru-RU" sz="2800">
                <a:effectLst>
                  <a:outerShdw blurRad="38100" dist="38100" dir="2700000" algn="tl">
                    <a:srgbClr val="000000"/>
                  </a:outerShdw>
                </a:effectLst>
              </a:rPr>
              <a:t>молярная концентрация (</a:t>
            </a:r>
            <a:r>
              <a:rPr lang="en-US" sz="4000">
                <a:effectLst>
                  <a:outerShdw blurRad="38100" dist="38100" dir="2700000" algn="tl">
                    <a:srgbClr val="000000"/>
                  </a:outerShdw>
                </a:effectLst>
                <a:latin typeface="Symbol" pitchFamily="18" charset="2"/>
              </a:rPr>
              <a:t>D</a:t>
            </a:r>
            <a:r>
              <a:rPr lang="en-US" sz="4000" i="1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v/ V)</a:t>
            </a:r>
            <a:endParaRPr lang="ru-RU" sz="4000" i="1"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292100"/>
            <a:ext cx="8229600" cy="833438"/>
          </a:xfrm>
        </p:spPr>
        <p:txBody>
          <a:bodyPr/>
          <a:lstStyle/>
          <a:p>
            <a:r>
              <a:rPr lang="ru-RU"/>
              <a:t>  Пояснение</a:t>
            </a:r>
            <a:r>
              <a:rPr lang="en-US"/>
              <a:t>:</a:t>
            </a:r>
            <a:endParaRPr lang="ru-RU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169863" y="1125538"/>
            <a:ext cx="8578850" cy="1439862"/>
          </a:xfrm>
        </p:spPr>
        <p:txBody>
          <a:bodyPr/>
          <a:lstStyle/>
          <a:p>
            <a:r>
              <a:rPr lang="ru-RU" sz="2800"/>
              <a:t>Иными словами, скорость реакции – это изменение концентрации одного из реагирующих веществ в единицу времени.</a:t>
            </a:r>
          </a:p>
        </p:txBody>
      </p:sp>
      <p:sp>
        <p:nvSpPr>
          <p:cNvPr id="19462" name="Rectangle 6"/>
          <p:cNvSpPr>
            <a:spLocks noChangeArrowheads="1"/>
          </p:cNvSpPr>
          <p:nvPr/>
        </p:nvSpPr>
        <p:spPr bwMode="auto">
          <a:xfrm>
            <a:off x="179388" y="2781300"/>
            <a:ext cx="8785225" cy="158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120000"/>
            </a:pPr>
            <a:r>
              <a:rPr lang="ru-RU" sz="2800">
                <a:effectLst>
                  <a:outerShdw blurRad="38100" dist="38100" dir="2700000" algn="tl">
                    <a:srgbClr val="000000"/>
                  </a:outerShdw>
                </a:effectLst>
              </a:rPr>
              <a:t>	В реакции: </a:t>
            </a:r>
            <a:r>
              <a:rPr lang="en-US" sz="2800">
                <a:effectLst>
                  <a:outerShdw blurRad="38100" dist="38100" dir="2700000" algn="tl">
                    <a:srgbClr val="000000"/>
                  </a:outerShdw>
                </a:effectLst>
              </a:rPr>
              <a:t>N</a:t>
            </a:r>
            <a:r>
              <a:rPr lang="en-US" sz="2800" baseline="-25000">
                <a:effectLst>
                  <a:outerShdw blurRad="38100" dist="38100" dir="2700000" algn="tl">
                    <a:srgbClr val="000000"/>
                  </a:outerShdw>
                </a:effectLst>
              </a:rPr>
              <a:t>2</a:t>
            </a:r>
            <a:r>
              <a:rPr lang="en-US" sz="2800">
                <a:effectLst>
                  <a:outerShdw blurRad="38100" dist="38100" dir="2700000" algn="tl">
                    <a:srgbClr val="000000"/>
                  </a:outerShdw>
                </a:effectLst>
              </a:rPr>
              <a:t>+3H</a:t>
            </a:r>
            <a:r>
              <a:rPr lang="en-US" sz="2800" baseline="-25000">
                <a:effectLst>
                  <a:outerShdw blurRad="38100" dist="38100" dir="2700000" algn="tl">
                    <a:srgbClr val="000000"/>
                  </a:outerShdw>
                </a:effectLst>
              </a:rPr>
              <a:t>2</a:t>
            </a:r>
            <a:r>
              <a:rPr lang="en-US" sz="2800">
                <a:effectLst>
                  <a:outerShdw blurRad="38100" dist="38100" dir="2700000" algn="tl">
                    <a:srgbClr val="000000"/>
                  </a:outerShdw>
                </a:effectLst>
              </a:rPr>
              <a:t>=2NH</a:t>
            </a:r>
            <a:r>
              <a:rPr lang="en-US" sz="2800" baseline="-25000">
                <a:effectLst>
                  <a:outerShdw blurRad="38100" dist="38100" dir="2700000" algn="tl">
                    <a:srgbClr val="000000"/>
                  </a:outerShdw>
                </a:effectLst>
              </a:rPr>
              <a:t>3</a:t>
            </a:r>
            <a:r>
              <a:rPr lang="en-US" sz="2800"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ru-RU" sz="2800">
                <a:effectLst>
                  <a:outerShdw blurRad="38100" dist="38100" dir="2700000" algn="tl">
                    <a:srgbClr val="000000"/>
                  </a:outerShdw>
                </a:effectLst>
              </a:rPr>
              <a:t>, 1 моль </a:t>
            </a:r>
            <a:r>
              <a:rPr lang="en-US" sz="2800">
                <a:effectLst>
                  <a:outerShdw blurRad="38100" dist="38100" dir="2700000" algn="tl">
                    <a:srgbClr val="000000"/>
                  </a:outerShdw>
                </a:effectLst>
              </a:rPr>
              <a:t>N</a:t>
            </a:r>
            <a:r>
              <a:rPr lang="en-US" sz="2800" baseline="-25000">
                <a:effectLst>
                  <a:outerShdw blurRad="38100" dist="38100" dir="2700000" algn="tl">
                    <a:srgbClr val="000000"/>
                  </a:outerShdw>
                </a:effectLst>
              </a:rPr>
              <a:t>2</a:t>
            </a:r>
            <a:r>
              <a:rPr lang="ru-RU" sz="2800">
                <a:effectLst>
                  <a:outerShdw blurRad="38100" dist="38100" dir="2700000" algn="tl">
                    <a:srgbClr val="000000"/>
                  </a:outerShdw>
                </a:effectLst>
              </a:rPr>
              <a:t>  вступает в реакцию с 3 молями </a:t>
            </a:r>
            <a:r>
              <a:rPr lang="en-US" sz="2800">
                <a:effectLst>
                  <a:outerShdw blurRad="38100" dist="38100" dir="2700000" algn="tl">
                    <a:srgbClr val="000000"/>
                  </a:outerShdw>
                </a:effectLst>
              </a:rPr>
              <a:t>H</a:t>
            </a:r>
            <a:r>
              <a:rPr lang="en-US" sz="2800" baseline="-25000">
                <a:effectLst>
                  <a:outerShdw blurRad="38100" dist="38100" dir="2700000" algn="tl">
                    <a:srgbClr val="000000"/>
                  </a:outerShdw>
                </a:effectLst>
              </a:rPr>
              <a:t>2</a:t>
            </a:r>
            <a:r>
              <a:rPr lang="ru-RU" sz="2800">
                <a:effectLst>
                  <a:outerShdw blurRad="38100" dist="38100" dir="2700000" algn="tl">
                    <a:srgbClr val="000000"/>
                  </a:outerShdw>
                </a:effectLst>
              </a:rPr>
              <a:t> и получается 2 моля </a:t>
            </a:r>
            <a:r>
              <a:rPr lang="en-US" sz="2800">
                <a:effectLst>
                  <a:outerShdw blurRad="38100" dist="38100" dir="2700000" algn="tl">
                    <a:srgbClr val="000000"/>
                  </a:outerShdw>
                </a:effectLst>
              </a:rPr>
              <a:t>NH</a:t>
            </a:r>
            <a:r>
              <a:rPr lang="en-US" sz="2800" baseline="-25000">
                <a:effectLst>
                  <a:outerShdw blurRad="38100" dist="38100" dir="2700000" algn="tl">
                    <a:srgbClr val="000000"/>
                  </a:outerShdw>
                </a:effectLst>
              </a:rPr>
              <a:t>3</a:t>
            </a:r>
            <a:r>
              <a:rPr lang="ru-RU" sz="2800" baseline="-25000"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ru-RU" sz="2800">
                <a:effectLst>
                  <a:outerShdw blurRad="38100" dist="38100" dir="2700000" algn="tl">
                    <a:srgbClr val="000000"/>
                  </a:outerShdw>
                </a:effectLst>
              </a:rPr>
              <a:t>. </a:t>
            </a:r>
            <a:r>
              <a:rPr lang="en-US" sz="2800">
                <a:effectLst>
                  <a:outerShdw blurRad="38100" dist="38100" dir="2700000" algn="tl">
                    <a:srgbClr val="000000"/>
                  </a:outerShdw>
                </a:effectLst>
              </a:rPr>
              <a:t>				    </a:t>
            </a:r>
            <a:r>
              <a:rPr lang="ru-RU" sz="2800" b="1">
                <a:effectLst>
                  <a:outerShdw blurRad="38100" dist="38100" dir="2700000" algn="tl">
                    <a:srgbClr val="000000"/>
                  </a:outerShdw>
                </a:effectLst>
                <a:latin typeface="Symbol" pitchFamily="18" charset="2"/>
              </a:rPr>
              <a:t>=с</a:t>
            </a:r>
            <a:endParaRPr lang="ru-RU" sz="2800" b="1" baseline="-2500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graphicFrame>
        <p:nvGraphicFramePr>
          <p:cNvPr id="19466" name="Object 10"/>
          <p:cNvGraphicFramePr>
            <a:graphicFrameLocks noGrp="1" noChangeAspect="1"/>
          </p:cNvGraphicFramePr>
          <p:nvPr>
            <p:ph sz="half" idx="4294967295"/>
          </p:nvPr>
        </p:nvGraphicFramePr>
        <p:xfrm>
          <a:off x="2484438" y="4076700"/>
          <a:ext cx="4038600" cy="900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67" name="Формула" r:id="rId4" imgW="1765080" imgH="393480" progId="Equation.3">
                  <p:embed/>
                </p:oleObj>
              </mc:Choice>
              <mc:Fallback>
                <p:oleObj name="Формула" r:id="rId4" imgW="1765080" imgH="393480" progId="Equation.3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84438" y="4076700"/>
                        <a:ext cx="4038600" cy="9001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468" name="Rectangle 12"/>
          <p:cNvSpPr>
            <a:spLocks noChangeArrowheads="1"/>
          </p:cNvSpPr>
          <p:nvPr/>
        </p:nvSpPr>
        <p:spPr bwMode="auto">
          <a:xfrm>
            <a:off x="179388" y="5013325"/>
            <a:ext cx="8785225" cy="158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120000"/>
            </a:pPr>
            <a:r>
              <a:rPr lang="en-US" sz="2800">
                <a:effectLst>
                  <a:outerShdw blurRad="38100" dist="38100" dir="2700000" algn="tl">
                    <a:srgbClr val="000000"/>
                  </a:outerShdw>
                </a:effectLst>
              </a:rPr>
              <a:t>	</a:t>
            </a:r>
            <a:r>
              <a:rPr lang="ru-RU" sz="2800">
                <a:effectLst>
                  <a:outerShdw blurRad="38100" dist="38100" dir="2700000" algn="tl">
                    <a:srgbClr val="000000"/>
                  </a:outerShdw>
                </a:effectLst>
              </a:rPr>
              <a:t>Таким образом, скорость химической реакции можно вычислить по любому участнику реакции на основании коэффициентов уравнения реакции</a:t>
            </a:r>
            <a:endParaRPr lang="ru-RU" sz="2800" b="1" baseline="-2500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92100"/>
            <a:ext cx="8229600" cy="760413"/>
          </a:xfrm>
        </p:spPr>
        <p:txBody>
          <a:bodyPr/>
          <a:lstStyle/>
          <a:p>
            <a:r>
              <a:rPr lang="ru-RU"/>
              <a:t>Скорость реакции, факторы: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388" y="1268413"/>
            <a:ext cx="8713787" cy="4751387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ru-RU" sz="2800"/>
              <a:t>Фактор внутренних химических связей: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2800"/>
              <a:t>	Природа реагирующих веществ (прочность химических связей в веществе)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2800"/>
              <a:t>	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2800"/>
              <a:t>	</a:t>
            </a:r>
            <a:r>
              <a:rPr lang="en-US" sz="2800" i="1" u="sng"/>
              <a:t>def</a:t>
            </a:r>
            <a:r>
              <a:rPr lang="en-US" sz="2800"/>
              <a:t> : </a:t>
            </a:r>
            <a:r>
              <a:rPr lang="ru-RU" sz="2800"/>
              <a:t>химическая реакция – процесс перераспределения химических связей между атомами, в результате которого образуются новые вещества.</a:t>
            </a:r>
          </a:p>
          <a:p>
            <a:pPr>
              <a:lnSpc>
                <a:spcPct val="90000"/>
              </a:lnSpc>
              <a:buFontTx/>
              <a:buNone/>
            </a:pPr>
            <a:endParaRPr lang="ru-RU" sz="2800"/>
          </a:p>
          <a:p>
            <a:pPr>
              <a:lnSpc>
                <a:spcPct val="90000"/>
              </a:lnSpc>
              <a:buFontTx/>
              <a:buNone/>
            </a:pPr>
            <a:r>
              <a:rPr lang="ru-RU" sz="2800"/>
              <a:t>	Чем прочнее внутренние химические связи в веществе, тем труднее оно вступает в реакцию.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92100"/>
            <a:ext cx="8229600" cy="760413"/>
          </a:xfrm>
        </p:spPr>
        <p:txBody>
          <a:bodyPr/>
          <a:lstStyle/>
          <a:p>
            <a:r>
              <a:rPr lang="ru-RU"/>
              <a:t>Скорость реакции, факторы: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1196975"/>
            <a:ext cx="8640763" cy="5399088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ru-RU" sz="2800"/>
              <a:t>Фактор температуры (энергии активации):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2800"/>
              <a:t>		</a:t>
            </a:r>
            <a:r>
              <a:rPr lang="en-US" sz="2800" i="1" u="sng"/>
              <a:t>def</a:t>
            </a:r>
            <a:r>
              <a:rPr lang="en-US" sz="2800"/>
              <a:t> :</a:t>
            </a:r>
            <a:r>
              <a:rPr lang="ru-RU" sz="2800"/>
              <a:t> Энергия активации – энергия промежуточного состояния, выше которого суммарная энергия реагирующих частиц больше энергии ещё не вступивших в реакцию реагентов.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2800"/>
              <a:t>		В промежуточном состоянии старые химические связи уже разорваны, а новые, пока ещё не образованы.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2800"/>
              <a:t>		Для реакций, происходящих при в диапазоне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2800"/>
              <a:t>	273-373 градусов кельвина, выполняется правило Вант-Гоффа: при повышении температуры на 10 градусов – скорость реакции увеличивается в 2-4 раза.</a:t>
            </a:r>
          </a:p>
          <a:p>
            <a:pPr>
              <a:lnSpc>
                <a:spcPct val="80000"/>
              </a:lnSpc>
              <a:buFontTx/>
              <a:buNone/>
            </a:pPr>
            <a:endParaRPr lang="ru-RU" sz="2800"/>
          </a:p>
          <a:p>
            <a:pPr>
              <a:lnSpc>
                <a:spcPct val="80000"/>
              </a:lnSpc>
              <a:buFontTx/>
              <a:buNone/>
            </a:pPr>
            <a:endParaRPr lang="ru-RU" sz="2800"/>
          </a:p>
          <a:p>
            <a:pPr>
              <a:lnSpc>
                <a:spcPct val="80000"/>
              </a:lnSpc>
              <a:buFontTx/>
              <a:buNone/>
            </a:pPr>
            <a:endParaRPr lang="ru-RU" sz="2800"/>
          </a:p>
          <a:p>
            <a:pPr>
              <a:lnSpc>
                <a:spcPct val="80000"/>
              </a:lnSpc>
              <a:buFontTx/>
              <a:buNone/>
            </a:pPr>
            <a:endParaRPr lang="ru-RU" sz="28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92100"/>
            <a:ext cx="8229600" cy="760413"/>
          </a:xfrm>
        </p:spPr>
        <p:txBody>
          <a:bodyPr/>
          <a:lstStyle/>
          <a:p>
            <a:r>
              <a:rPr lang="ru-RU"/>
              <a:t>Скорость реакции, факторы: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50825" y="1196975"/>
            <a:ext cx="8291513" cy="576263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ru-RU" sz="2800"/>
              <a:t>Правило Вант-Гоффа:</a:t>
            </a:r>
          </a:p>
          <a:p>
            <a:pPr>
              <a:lnSpc>
                <a:spcPct val="80000"/>
              </a:lnSpc>
              <a:buFontTx/>
              <a:buNone/>
            </a:pPr>
            <a:endParaRPr lang="ru-RU" sz="2800"/>
          </a:p>
          <a:p>
            <a:pPr>
              <a:lnSpc>
                <a:spcPct val="80000"/>
              </a:lnSpc>
              <a:buFontTx/>
              <a:buNone/>
            </a:pPr>
            <a:endParaRPr lang="ru-RU" sz="2400"/>
          </a:p>
          <a:p>
            <a:pPr>
              <a:lnSpc>
                <a:spcPct val="80000"/>
              </a:lnSpc>
              <a:buFontTx/>
              <a:buNone/>
            </a:pPr>
            <a:endParaRPr lang="ru-RU" sz="2400"/>
          </a:p>
        </p:txBody>
      </p:sp>
      <p:graphicFrame>
        <p:nvGraphicFramePr>
          <p:cNvPr id="26628" name="Object 4"/>
          <p:cNvGraphicFramePr>
            <a:graphicFrameLocks noGrp="1" noChangeAspect="1"/>
          </p:cNvGraphicFramePr>
          <p:nvPr>
            <p:ph sz="half" idx="2"/>
          </p:nvPr>
        </p:nvGraphicFramePr>
        <p:xfrm>
          <a:off x="2771775" y="1700213"/>
          <a:ext cx="3744913" cy="1597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29" name="Формула" r:id="rId4" imgW="863280" imgH="368280" progId="Equation.3">
                  <p:embed/>
                </p:oleObj>
              </mc:Choice>
              <mc:Fallback>
                <p:oleObj name="Формула" r:id="rId4" imgW="863280" imgH="368280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71775" y="1700213"/>
                        <a:ext cx="3744913" cy="15970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630" name="Rectangle 6"/>
          <p:cNvSpPr>
            <a:spLocks noChangeArrowheads="1"/>
          </p:cNvSpPr>
          <p:nvPr/>
        </p:nvSpPr>
        <p:spPr bwMode="auto">
          <a:xfrm>
            <a:off x="179388" y="3429000"/>
            <a:ext cx="8785225" cy="295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chemeClr val="hlink"/>
              </a:buClr>
              <a:buSzPct val="120000"/>
            </a:pPr>
            <a:r>
              <a:rPr lang="ru-RU" sz="2800">
                <a:effectLst>
                  <a:outerShdw blurRad="38100" dist="38100" dir="2700000" algn="tl">
                    <a:srgbClr val="000000"/>
                  </a:outerShdw>
                </a:effectLst>
              </a:rPr>
              <a:t>	Здесь </a:t>
            </a:r>
            <a:r>
              <a:rPr lang="en-US" sz="2800" i="1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r</a:t>
            </a:r>
            <a:r>
              <a:rPr lang="ru-RU" sz="2800" b="1" i="1" baseline="-2500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Т</a:t>
            </a:r>
            <a:r>
              <a:rPr lang="ru-RU" sz="2800" b="1" baseline="-4500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2</a:t>
            </a:r>
            <a:r>
              <a:rPr lang="ru-RU" sz="2800">
                <a:effectLst>
                  <a:outerShdw blurRad="38100" dist="38100" dir="2700000" algn="tl">
                    <a:srgbClr val="000000"/>
                  </a:outerShdw>
                </a:effectLst>
              </a:rPr>
              <a:t> и </a:t>
            </a:r>
            <a:r>
              <a:rPr lang="en-US" sz="2800" i="1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r</a:t>
            </a:r>
            <a:r>
              <a:rPr lang="ru-RU" sz="2800" b="1" i="1" baseline="-2500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Т</a:t>
            </a:r>
            <a:r>
              <a:rPr lang="ru-RU" sz="2800" b="1" i="1" baseline="-4500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1</a:t>
            </a:r>
            <a:r>
              <a:rPr lang="ru-RU" sz="2800"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sz="2800">
                <a:effectLst>
                  <a:outerShdw blurRad="38100" dist="38100" dir="2700000" algn="tl">
                    <a:srgbClr val="000000"/>
                  </a:outerShdw>
                </a:effectLst>
              </a:rPr>
              <a:t>– </a:t>
            </a:r>
            <a:r>
              <a:rPr lang="ru-RU" sz="2800">
                <a:effectLst>
                  <a:outerShdw blurRad="38100" dist="38100" dir="2700000" algn="tl">
                    <a:srgbClr val="000000"/>
                  </a:outerShdw>
                </a:effectLst>
              </a:rPr>
              <a:t>скорости реакции соответственно при температурах </a:t>
            </a:r>
            <a:r>
              <a:rPr lang="en-US" sz="2800" b="1" i="1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T</a:t>
            </a:r>
            <a:r>
              <a:rPr lang="en-US" sz="2800" b="1" i="1" baseline="-2500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2</a:t>
            </a:r>
            <a:r>
              <a:rPr lang="en-US" sz="2800" b="1"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ru-RU" sz="2800">
                <a:effectLst>
                  <a:outerShdw blurRad="38100" dist="38100" dir="2700000" algn="tl">
                    <a:srgbClr val="000000"/>
                  </a:outerShdw>
                </a:effectLst>
              </a:rPr>
              <a:t>и </a:t>
            </a:r>
            <a:r>
              <a:rPr lang="en-US" sz="2800" b="1" i="1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T</a:t>
            </a:r>
            <a:r>
              <a:rPr lang="en-US" sz="2800" b="1" i="1" baseline="-2500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1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120000"/>
            </a:pPr>
            <a:r>
              <a:rPr lang="ru-RU" sz="4000" i="1">
                <a:effectLst>
                  <a:outerShdw blurRad="38100" dist="38100" dir="2700000" algn="tl">
                    <a:srgbClr val="000000"/>
                  </a:outerShdw>
                </a:effectLst>
                <a:latin typeface="Symbol" pitchFamily="18" charset="2"/>
              </a:rPr>
              <a:t>	</a:t>
            </a:r>
            <a:r>
              <a:rPr lang="en-US" sz="4000" i="1">
                <a:effectLst>
                  <a:outerShdw blurRad="38100" dist="38100" dir="2700000" algn="tl">
                    <a:srgbClr val="000000"/>
                  </a:outerShdw>
                </a:effectLst>
                <a:latin typeface="Symbol" pitchFamily="18" charset="2"/>
              </a:rPr>
              <a:t>g</a:t>
            </a:r>
            <a:r>
              <a:rPr lang="en-US" sz="2800">
                <a:effectLst>
                  <a:outerShdw blurRad="38100" dist="38100" dir="2700000" algn="tl">
                    <a:srgbClr val="000000"/>
                  </a:outerShdw>
                </a:effectLst>
                <a:latin typeface="Symbol" pitchFamily="18" charset="2"/>
              </a:rPr>
              <a:t> </a:t>
            </a:r>
            <a:r>
              <a:rPr lang="ru-RU" sz="2800">
                <a:effectLst>
                  <a:outerShdw blurRad="38100" dist="38100" dir="2700000" algn="tl">
                    <a:srgbClr val="000000"/>
                  </a:outerShdw>
                </a:effectLst>
                <a:latin typeface="Symbol" pitchFamily="18" charset="2"/>
              </a:rPr>
              <a:t>-</a:t>
            </a:r>
            <a:r>
              <a:rPr lang="en-US" sz="2800">
                <a:effectLst>
                  <a:outerShdw blurRad="38100" dist="38100" dir="2700000" algn="tl">
                    <a:srgbClr val="000000"/>
                  </a:outerShdw>
                </a:effectLst>
                <a:latin typeface="Symbol" pitchFamily="18" charset="2"/>
              </a:rPr>
              <a:t> </a:t>
            </a:r>
            <a:r>
              <a:rPr lang="ru-RU" sz="2800">
                <a:effectLst>
                  <a:outerShdw blurRad="38100" dist="38100" dir="2700000" algn="tl">
                    <a:srgbClr val="000000"/>
                  </a:outerShdw>
                </a:effectLst>
              </a:rPr>
              <a:t>коэффициент Вант-Гоффа (или температурный коэффициент скорости реакции</a:t>
            </a:r>
            <a:r>
              <a:rPr lang="en-US" sz="2800">
                <a:effectLst>
                  <a:outerShdw blurRad="38100" dist="38100" dir="2700000" algn="tl">
                    <a:srgbClr val="000000"/>
                  </a:outerShdw>
                </a:effectLst>
              </a:rPr>
              <a:t>) </a:t>
            </a:r>
            <a:r>
              <a:rPr lang="ru-RU" sz="2800">
                <a:effectLst>
                  <a:outerShdw blurRad="38100" dist="38100" dir="2700000" algn="tl">
                    <a:srgbClr val="000000"/>
                  </a:outerShdw>
                </a:effectLst>
              </a:rPr>
              <a:t>Для каждой химической реакции </a:t>
            </a:r>
            <a:r>
              <a:rPr lang="en-US" sz="4000" i="1">
                <a:effectLst>
                  <a:outerShdw blurRad="38100" dist="38100" dir="2700000" algn="tl">
                    <a:srgbClr val="000000"/>
                  </a:outerShdw>
                </a:effectLst>
                <a:latin typeface="Symbol" pitchFamily="18" charset="2"/>
              </a:rPr>
              <a:t>g</a:t>
            </a:r>
            <a:r>
              <a:rPr lang="en-US" sz="2800">
                <a:effectLst>
                  <a:outerShdw blurRad="38100" dist="38100" dir="2700000" algn="tl">
                    <a:srgbClr val="000000"/>
                  </a:outerShdw>
                </a:effectLst>
                <a:latin typeface="Symbol" pitchFamily="18" charset="2"/>
              </a:rPr>
              <a:t> </a:t>
            </a:r>
            <a:r>
              <a:rPr lang="ru-RU" sz="2800">
                <a:effectLst>
                  <a:outerShdw blurRad="38100" dist="38100" dir="2700000" algn="tl">
                    <a:srgbClr val="000000"/>
                  </a:outerShdw>
                </a:effectLst>
                <a:latin typeface="Symbol" pitchFamily="18" charset="2"/>
              </a:rPr>
              <a:t> </a:t>
            </a:r>
            <a:r>
              <a:rPr lang="ru-RU" sz="2800">
                <a:effectLst>
                  <a:outerShdw blurRad="38100" dist="38100" dir="2700000" algn="tl">
                    <a:srgbClr val="000000"/>
                  </a:outerShdw>
                </a:effectLst>
              </a:rPr>
              <a:t>своя.</a:t>
            </a: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chemeClr val="hlink"/>
              </a:buClr>
              <a:buSzPct val="120000"/>
            </a:pPr>
            <a:endParaRPr lang="ru-RU" sz="2800"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chemeClr val="hlink"/>
              </a:buClr>
              <a:buSzPct val="120000"/>
            </a:pPr>
            <a:endParaRPr lang="ru-RU" sz="2400"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chemeClr val="hlink"/>
              </a:buClr>
              <a:buSzPct val="120000"/>
            </a:pPr>
            <a:endParaRPr lang="ru-RU" sz="240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92100"/>
            <a:ext cx="8229600" cy="760413"/>
          </a:xfrm>
        </p:spPr>
        <p:txBody>
          <a:bodyPr/>
          <a:lstStyle/>
          <a:p>
            <a:r>
              <a:rPr lang="ru-RU"/>
              <a:t>Скорость реакции, факторы:</a:t>
            </a:r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79388" y="1196975"/>
            <a:ext cx="8713787" cy="2087563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ru-RU" sz="2800"/>
              <a:t>Фактор Катализатора:</a:t>
            </a:r>
          </a:p>
          <a:p>
            <a:pPr>
              <a:lnSpc>
                <a:spcPct val="80000"/>
              </a:lnSpc>
            </a:pPr>
            <a:endParaRPr lang="ru-RU" sz="1200"/>
          </a:p>
          <a:p>
            <a:pPr>
              <a:lnSpc>
                <a:spcPct val="80000"/>
              </a:lnSpc>
              <a:buFontTx/>
              <a:buNone/>
            </a:pPr>
            <a:r>
              <a:rPr lang="en-US" sz="2400" i="1" u="sng"/>
              <a:t>def</a:t>
            </a:r>
            <a:r>
              <a:rPr lang="en-US" sz="2400"/>
              <a:t> :</a:t>
            </a:r>
            <a:r>
              <a:rPr lang="ru-RU" sz="2400"/>
              <a:t> Катализатор – промежуточный реагент, понижающий энергию активации химической реакции, за счёт образования промежуточных соединений с меньшими затратами энергии.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2400" i="1" u="sng"/>
              <a:t>def</a:t>
            </a:r>
            <a:r>
              <a:rPr lang="en-US" sz="2400"/>
              <a:t> :</a:t>
            </a:r>
            <a:r>
              <a:rPr lang="ru-RU" sz="2400"/>
              <a:t> Катализатор — вещества или внешние воздействия (например ультразвук или ионизирующие излучения), которые ускоряют различные химические и физические процессы (например полимеризация) в заданном направлении.</a:t>
            </a:r>
          </a:p>
          <a:p>
            <a:pPr>
              <a:lnSpc>
                <a:spcPct val="80000"/>
              </a:lnSpc>
              <a:buFontTx/>
              <a:buNone/>
            </a:pPr>
            <a:endParaRPr lang="ru-RU" sz="1800"/>
          </a:p>
          <a:p>
            <a:pPr>
              <a:lnSpc>
                <a:spcPct val="80000"/>
              </a:lnSpc>
              <a:buFontTx/>
              <a:buNone/>
            </a:pPr>
            <a:r>
              <a:rPr lang="ru-RU" sz="2400"/>
              <a:t>	Основная функция катализатора — образовывать с исходными веществами более реакционно-способные промежуточные соединения и комплексы, позволяющие снизить энергию активации химической реакции.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92100"/>
            <a:ext cx="8229600" cy="760413"/>
          </a:xfrm>
        </p:spPr>
        <p:txBody>
          <a:bodyPr/>
          <a:lstStyle/>
          <a:p>
            <a:r>
              <a:rPr lang="ru-RU"/>
              <a:t>Скорость реакции, факторы:</a:t>
            </a:r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79388" y="1196975"/>
            <a:ext cx="8785225" cy="48958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ru-RU" sz="2800"/>
              <a:t>Фактор Ингибитора:</a:t>
            </a:r>
          </a:p>
          <a:p>
            <a:pPr>
              <a:lnSpc>
                <a:spcPct val="80000"/>
              </a:lnSpc>
            </a:pPr>
            <a:endParaRPr lang="ru-RU" sz="1200"/>
          </a:p>
          <a:p>
            <a:pPr>
              <a:lnSpc>
                <a:spcPct val="80000"/>
              </a:lnSpc>
              <a:buFontTx/>
              <a:buNone/>
            </a:pPr>
            <a:r>
              <a:rPr lang="en-US" sz="2400" i="1" u="sng"/>
              <a:t>def</a:t>
            </a:r>
            <a:r>
              <a:rPr lang="en-US" sz="2400"/>
              <a:t> :</a:t>
            </a:r>
            <a:r>
              <a:rPr lang="ru-RU" sz="2400"/>
              <a:t> Ингибитор — вещество, замедляющие или предотвращающие течение различных химических реакций: окисления, полимеризации, коррозию металлов и др. Например, гидрохинон — ингибитор окисления бензальдегида; соединения технеция — ингибитор коррозии сталей.</a:t>
            </a:r>
          </a:p>
          <a:p>
            <a:pPr>
              <a:lnSpc>
                <a:spcPct val="80000"/>
              </a:lnSpc>
              <a:buFontTx/>
              <a:buNone/>
            </a:pPr>
            <a:endParaRPr lang="ru-RU" sz="2400"/>
          </a:p>
          <a:p>
            <a:pPr>
              <a:lnSpc>
                <a:spcPct val="80000"/>
              </a:lnSpc>
              <a:buFontTx/>
              <a:buNone/>
            </a:pPr>
            <a:r>
              <a:rPr lang="ru-RU" sz="2400"/>
              <a:t>	Основная функция ингибитора — образовывать с исходными веществами менее реакционно-способные промежуточные соединения и комплексы, позволяющие увеличить энергию активации химической реакции.</a:t>
            </a:r>
          </a:p>
          <a:p>
            <a:pPr>
              <a:lnSpc>
                <a:spcPct val="80000"/>
              </a:lnSpc>
              <a:buFontTx/>
              <a:buNone/>
            </a:pPr>
            <a:endParaRPr lang="ru-RU" sz="24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92100"/>
            <a:ext cx="8229600" cy="760413"/>
          </a:xfrm>
        </p:spPr>
        <p:txBody>
          <a:bodyPr/>
          <a:lstStyle/>
          <a:p>
            <a:r>
              <a:rPr lang="ru-RU"/>
              <a:t>Скорость реакции, факторы:</a:t>
            </a:r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79388" y="1196975"/>
            <a:ext cx="8785225" cy="48958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ru-RU" sz="2800"/>
              <a:t>Фактор Концентрации (Закон действующих масс)</a:t>
            </a:r>
          </a:p>
          <a:p>
            <a:pPr>
              <a:lnSpc>
                <a:spcPct val="80000"/>
              </a:lnSpc>
              <a:buFontTx/>
              <a:buNone/>
            </a:pPr>
            <a:endParaRPr lang="ru-RU" sz="2400" i="1" u="sng"/>
          </a:p>
          <a:p>
            <a:pPr>
              <a:lnSpc>
                <a:spcPct val="80000"/>
              </a:lnSpc>
              <a:buFontTx/>
              <a:buNone/>
            </a:pPr>
            <a:r>
              <a:rPr lang="en-US" sz="2400" i="1" u="sng"/>
              <a:t>def</a:t>
            </a:r>
            <a:r>
              <a:rPr lang="en-US" sz="2400"/>
              <a:t> :</a:t>
            </a:r>
            <a:r>
              <a:rPr lang="ru-RU" sz="2400"/>
              <a:t> Закон действующих масс устанавливает соотношение между массами реагирующих веществ в химических реакциях при равновесии. Закон действующих масс сформулирован в 1864—1867 гг. К. Гульдбергом и П. Вааге. Согласно этому закону скорость, с которой вещества реагируют друг с другом, зависит от их концентрации. Закон действующих масс используют при различных расчетах химических процессов. Он позволяет решить вопрос, в каком направлении возможно самопроизвольное течение рассматриваемой реакции при заданном соотношении концентраций реагирующих веществ, какой выход нужного продукта может быть получен.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:50=">
  <a:themeElements>
    <a:clrScheme name=":50= 1">
      <a:dk1>
        <a:srgbClr val="010199"/>
      </a:dk1>
      <a:lt1>
        <a:srgbClr val="FFFFFF"/>
      </a:lt1>
      <a:dk2>
        <a:srgbClr val="000099"/>
      </a:dk2>
      <a:lt2>
        <a:srgbClr val="FFFFFF"/>
      </a:lt2>
      <a:accent1>
        <a:srgbClr val="33CCCC"/>
      </a:accent1>
      <a:accent2>
        <a:srgbClr val="00C600"/>
      </a:accent2>
      <a:accent3>
        <a:srgbClr val="AAAACA"/>
      </a:accent3>
      <a:accent4>
        <a:srgbClr val="DADADA"/>
      </a:accent4>
      <a:accent5>
        <a:srgbClr val="ADE2E2"/>
      </a:accent5>
      <a:accent6>
        <a:srgbClr val="00B300"/>
      </a:accent6>
      <a:hlink>
        <a:srgbClr val="FFCC00"/>
      </a:hlink>
      <a:folHlink>
        <a:srgbClr val="6699FF"/>
      </a:folHlink>
    </a:clrScheme>
    <a:fontScheme name=":50=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:50= 1">
        <a:dk1>
          <a:srgbClr val="010199"/>
        </a:dk1>
        <a:lt1>
          <a:srgbClr val="FFFFFF"/>
        </a:lt1>
        <a:dk2>
          <a:srgbClr val="000099"/>
        </a:dk2>
        <a:lt2>
          <a:srgbClr val="FFFFFF"/>
        </a:lt2>
        <a:accent1>
          <a:srgbClr val="33CCCC"/>
        </a:accent1>
        <a:accent2>
          <a:srgbClr val="00C600"/>
        </a:accent2>
        <a:accent3>
          <a:srgbClr val="AAAACA"/>
        </a:accent3>
        <a:accent4>
          <a:srgbClr val="DADADA"/>
        </a:accent4>
        <a:accent5>
          <a:srgbClr val="ADE2E2"/>
        </a:accent5>
        <a:accent6>
          <a:srgbClr val="00B300"/>
        </a:accent6>
        <a:hlink>
          <a:srgbClr val="FFCC00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:50= 2">
        <a:dk1>
          <a:srgbClr val="000066"/>
        </a:dk1>
        <a:lt1>
          <a:srgbClr val="FFFFFF"/>
        </a:lt1>
        <a:dk2>
          <a:srgbClr val="5D93FF"/>
        </a:dk2>
        <a:lt2>
          <a:srgbClr val="FFFFFF"/>
        </a:lt2>
        <a:accent1>
          <a:srgbClr val="6666FF"/>
        </a:accent1>
        <a:accent2>
          <a:srgbClr val="9999FF"/>
        </a:accent2>
        <a:accent3>
          <a:srgbClr val="B6C8FF"/>
        </a:accent3>
        <a:accent4>
          <a:srgbClr val="DADADA"/>
        </a:accent4>
        <a:accent5>
          <a:srgbClr val="B8B8FF"/>
        </a:accent5>
        <a:accent6>
          <a:srgbClr val="8A8AE7"/>
        </a:accent6>
        <a:hlink>
          <a:srgbClr val="FF3300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:50= 3">
        <a:dk1>
          <a:srgbClr val="000000"/>
        </a:dk1>
        <a:lt1>
          <a:srgbClr val="FFFFFF"/>
        </a:lt1>
        <a:dk2>
          <a:srgbClr val="572E88"/>
        </a:dk2>
        <a:lt2>
          <a:srgbClr val="FFFFFF"/>
        </a:lt2>
        <a:accent1>
          <a:srgbClr val="FF6600"/>
        </a:accent1>
        <a:accent2>
          <a:srgbClr val="FFCC00"/>
        </a:accent2>
        <a:accent3>
          <a:srgbClr val="B4ADC3"/>
        </a:accent3>
        <a:accent4>
          <a:srgbClr val="DADADA"/>
        </a:accent4>
        <a:accent5>
          <a:srgbClr val="FFB8AA"/>
        </a:accent5>
        <a:accent6>
          <a:srgbClr val="E7B900"/>
        </a:accent6>
        <a:hlink>
          <a:srgbClr val="33CCCC"/>
        </a:hlink>
        <a:folHlink>
          <a:srgbClr val="36CC6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:50= 4">
        <a:dk1>
          <a:srgbClr val="003366"/>
        </a:dk1>
        <a:lt1>
          <a:srgbClr val="FFFFFF"/>
        </a:lt1>
        <a:dk2>
          <a:srgbClr val="666699"/>
        </a:dk2>
        <a:lt2>
          <a:srgbClr val="FFFFFF"/>
        </a:lt2>
        <a:accent1>
          <a:srgbClr val="9966FF"/>
        </a:accent1>
        <a:accent2>
          <a:srgbClr val="00CC66"/>
        </a:accent2>
        <a:accent3>
          <a:srgbClr val="B8B8CA"/>
        </a:accent3>
        <a:accent4>
          <a:srgbClr val="DADADA"/>
        </a:accent4>
        <a:accent5>
          <a:srgbClr val="CAB8FF"/>
        </a:accent5>
        <a:accent6>
          <a:srgbClr val="00B95C"/>
        </a:accent6>
        <a:hlink>
          <a:srgbClr val="65C8FF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:50= 5">
        <a:dk1>
          <a:srgbClr val="000000"/>
        </a:dk1>
        <a:lt1>
          <a:srgbClr val="FFFFFF"/>
        </a:lt1>
        <a:dk2>
          <a:srgbClr val="336600"/>
        </a:dk2>
        <a:lt2>
          <a:srgbClr val="FFFFFF"/>
        </a:lt2>
        <a:accent1>
          <a:srgbClr val="B7C533"/>
        </a:accent1>
        <a:accent2>
          <a:srgbClr val="CCCCFF"/>
        </a:accent2>
        <a:accent3>
          <a:srgbClr val="ADB8AA"/>
        </a:accent3>
        <a:accent4>
          <a:srgbClr val="DADADA"/>
        </a:accent4>
        <a:accent5>
          <a:srgbClr val="D8DFAD"/>
        </a:accent5>
        <a:accent6>
          <a:srgbClr val="B9B9E7"/>
        </a:accent6>
        <a:hlink>
          <a:srgbClr val="FFFFCC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:50= 6">
        <a:dk1>
          <a:srgbClr val="000000"/>
        </a:dk1>
        <a:lt1>
          <a:srgbClr val="FFFFFF"/>
        </a:lt1>
        <a:dk2>
          <a:srgbClr val="006B80"/>
        </a:dk2>
        <a:lt2>
          <a:srgbClr val="C1CB75"/>
        </a:lt2>
        <a:accent1>
          <a:srgbClr val="6F8406"/>
        </a:accent1>
        <a:accent2>
          <a:srgbClr val="D9E288"/>
        </a:accent2>
        <a:accent3>
          <a:srgbClr val="AABAC0"/>
        </a:accent3>
        <a:accent4>
          <a:srgbClr val="DADADA"/>
        </a:accent4>
        <a:accent5>
          <a:srgbClr val="BBC2AA"/>
        </a:accent5>
        <a:accent6>
          <a:srgbClr val="C4CD7B"/>
        </a:accent6>
        <a:hlink>
          <a:srgbClr val="00CC00"/>
        </a:hlink>
        <a:folHlink>
          <a:srgbClr val="C0FF7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:50= 7">
        <a:dk1>
          <a:srgbClr val="5F5F5F"/>
        </a:dk1>
        <a:lt1>
          <a:srgbClr val="FFFFFF"/>
        </a:lt1>
        <a:dk2>
          <a:srgbClr val="FF6600"/>
        </a:dk2>
        <a:lt2>
          <a:srgbClr val="FFFFFF"/>
        </a:lt2>
        <a:accent1>
          <a:srgbClr val="CC6600"/>
        </a:accent1>
        <a:accent2>
          <a:srgbClr val="FF6600"/>
        </a:accent2>
        <a:accent3>
          <a:srgbClr val="FFB8AA"/>
        </a:accent3>
        <a:accent4>
          <a:srgbClr val="DADADA"/>
        </a:accent4>
        <a:accent5>
          <a:srgbClr val="E2B8AA"/>
        </a:accent5>
        <a:accent6>
          <a:srgbClr val="E75C00"/>
        </a:accent6>
        <a:hlink>
          <a:srgbClr val="FFFF99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:50= 8">
        <a:dk1>
          <a:srgbClr val="000000"/>
        </a:dk1>
        <a:lt1>
          <a:srgbClr val="FFFFFF"/>
        </a:lt1>
        <a:dk2>
          <a:srgbClr val="FFBA2F"/>
        </a:dk2>
        <a:lt2>
          <a:srgbClr val="A50021"/>
        </a:lt2>
        <a:accent1>
          <a:srgbClr val="FF6600"/>
        </a:accent1>
        <a:accent2>
          <a:srgbClr val="CC6600"/>
        </a:accent2>
        <a:accent3>
          <a:srgbClr val="FFD9AD"/>
        </a:accent3>
        <a:accent4>
          <a:srgbClr val="DADADA"/>
        </a:accent4>
        <a:accent5>
          <a:srgbClr val="FFB8AA"/>
        </a:accent5>
        <a:accent6>
          <a:srgbClr val="B95C00"/>
        </a:accent6>
        <a:hlink>
          <a:srgbClr val="6633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Ocean</Template>
  <TotalTime>285</TotalTime>
  <Words>424</Words>
  <Application>Microsoft Office PowerPoint</Application>
  <PresentationFormat>Экран (4:3)</PresentationFormat>
  <Paragraphs>74</Paragraphs>
  <Slides>11</Slides>
  <Notes>11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3" baseType="lpstr">
      <vt:lpstr>:50=</vt:lpstr>
      <vt:lpstr>Формула</vt:lpstr>
      <vt:lpstr>Органическая химия Скорость химических реакций</vt:lpstr>
      <vt:lpstr>Определение: </vt:lpstr>
      <vt:lpstr>  Пояснение:</vt:lpstr>
      <vt:lpstr>Скорость реакции, факторы:</vt:lpstr>
      <vt:lpstr>Скорость реакции, факторы:</vt:lpstr>
      <vt:lpstr>Скорость реакции, факторы:</vt:lpstr>
      <vt:lpstr>Скорость реакции, факторы:</vt:lpstr>
      <vt:lpstr>Скорость реакции, факторы:</vt:lpstr>
      <vt:lpstr>Скорость реакции, факторы:</vt:lpstr>
      <vt:lpstr>Скорость реакции, факторы:</vt:lpstr>
      <vt:lpstr>Скорость реакции, заключение:</vt:lpstr>
    </vt:vector>
  </TitlesOfParts>
  <Company>Russian Company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Органическая химия</dc:title>
  <dc:creator>Best User</dc:creator>
  <cp:lastModifiedBy>User</cp:lastModifiedBy>
  <cp:revision>16</cp:revision>
  <dcterms:created xsi:type="dcterms:W3CDTF">2007-05-22T17:00:44Z</dcterms:created>
  <dcterms:modified xsi:type="dcterms:W3CDTF">2014-04-14T07:12:08Z</dcterms:modified>
</cp:coreProperties>
</file>