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58" r:id="rId2"/>
    <p:sldId id="261" r:id="rId3"/>
    <p:sldId id="256" r:id="rId4"/>
    <p:sldId id="262" r:id="rId5"/>
    <p:sldId id="266" r:id="rId6"/>
    <p:sldId id="272" r:id="rId7"/>
    <p:sldId id="269" r:id="rId8"/>
    <p:sldId id="273" r:id="rId9"/>
    <p:sldId id="267" r:id="rId10"/>
    <p:sldId id="274" r:id="rId11"/>
    <p:sldId id="270" r:id="rId12"/>
    <p:sldId id="275" r:id="rId13"/>
    <p:sldId id="271" r:id="rId14"/>
    <p:sldId id="276" r:id="rId15"/>
    <p:sldId id="277" r:id="rId16"/>
    <p:sldId id="278" r:id="rId17"/>
    <p:sldId id="279" r:id="rId18"/>
    <p:sldId id="280" r:id="rId19"/>
    <p:sldId id="281" r:id="rId20"/>
    <p:sldId id="283" r:id="rId21"/>
    <p:sldId id="292" r:id="rId22"/>
    <p:sldId id="295" r:id="rId23"/>
    <p:sldId id="285" r:id="rId24"/>
    <p:sldId id="296" r:id="rId25"/>
    <p:sldId id="286" r:id="rId26"/>
    <p:sldId id="287" r:id="rId27"/>
    <p:sldId id="297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3" autoAdjust="0"/>
    <p:restoredTop sz="94709" autoAdjust="0"/>
  </p:normalViewPr>
  <p:slideViewPr>
    <p:cSldViewPr>
      <p:cViewPr>
        <p:scale>
          <a:sx n="66" d="100"/>
          <a:sy n="66" d="100"/>
        </p:scale>
        <p:origin x="-115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5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C25-7C1B-44CF-9053-B31B9B5E378A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06E86-5F65-4731-833D-7ECD1AD2CE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58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2;&#1079;&#1072;&#1080;&#1084;&#1086;&#1076;&#1077;&#1081;&#1089;&#1090;&#1074;&#1080;&#1077;%20&#1085;&#1072;&#1090;&#1088;&#1080;&#1103;%20&#1089;%20&#1074;&#1086;&#1076;&#1086;&#1081;.wmv" TargetMode="Externa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87;&#1086;&#1083;&#1091;&#1095;&#1077;&#1085;&#1080;&#1077;%20&#1072;&#1084;&#1084;&#1080;&#1072;&#1082;&#1072;%20&#1080;&#1079;%20&#1085;&#1072;&#1096;&#1072;&#1090;&#1099;&#1088;&#1103;_WMV%20V9.wmv" TargetMode="Externa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74;&#1079;&#1072;&#1080;&#1084;&#1086;&#1076;&#1077;&#1081;&#1089;&#1090;&#1074;&#1080;&#1077;%20&#1078;&#1077;&#1083;&#1077;&#1079;&#1072;%20&#1089;%20&#1084;&#1077;&#1076;&#1085;&#1099;&#1084;%20&#1082;&#1091;&#1087;&#1086;&#1088;&#1086;&#1089;&#1086;&#1084;.wmv" TargetMode="Externa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6;&#1072;&#1079;&#1083;&#1086;&#1078;&#1077;&#1085;&#1080;&#1077;%20&#1087;&#1077;&#1088;&#1086;&#1082;&#1089;&#1080;&#1076;&#1072;%20&#1074;&#1086;&#1076;&#1086;&#1088;&#1086;&#1076;&#1072;.wmv" TargetMode="Externa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3;&#1086;&#1088;&#1077;&#1085;&#1080;&#1077;%20&#1092;&#1086;&#1089;&#1092;&#1086;&#1088;&#1072;%20&#1074;%20&#1082;&#1080;&#1089;&#1083;&#1086;&#1088;&#1086;&#1076;&#1077;_WMV%20V9.wmv" TargetMode="Externa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2;&#1077;&#1093;&#1072;&#1085;&#1080;&#1079;&#1084;%20&#1088;&#1072;&#1079;&#1083;&#1086;&#1078;&#1077;&#1085;&#1080;&#1103;%20%20&#1086;&#1082;&#1089;&#1080;&#1076;&#1072;%20&#1088;&#1090;&#1091;&#1090;&#1080;_WMV%20V9.wmv" TargetMode="Externa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2;&#1086;&#1089;&#1089;&#1090;&#1072;&#1085;&#1086;&#1074;&#1083;&#1077;&#1085;&#1080;&#1077;%20&#1086;&#1082;&#1089;&#1080;&#1076;&#1072;%20&#1084;&#1077;&#1076;&#1080;%20(II)%20&#1074;&#1086;&#1076;&#1086;&#1088;&#1086;&#1076;&#1086;&#1084;_WMV%20V9.wmv" TargetMode="Externa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1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75;&#1086;&#1088;&#1077;&#1085;&#1080;&#1077;%20&#1089;&#1077;&#1088;&#1099;%20&#1074;%20&#1082;&#1080;&#1089;&#1083;&#1086;&#1088;&#1086;&#1076;&#1077;_WMV%20V9.wmv" TargetMode="Externa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5;&#1086;&#1083;&#1091;&#1095;&#1077;&#1085;&#1080;&#1077;%20&#1082;&#1080;&#1089;&#1083;&#1086;&#1088;&#1086;&#1076;&#1072;%20&#1080;&#1079;%20&#1087;&#1077;&#1088;&#1084;&#1072;&#1085;&#1075;&#1072;&#1085;&#1072;&#1090;&#1072;%20&#1082;&#1072;&#1083;&#1080;&#1103;_WMV%20V9.wmv" TargetMode="Externa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714348" y="1796070"/>
            <a:ext cx="7500990" cy="20256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Классификация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химических реакций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натрия с водой: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Взаимодействие натрия с водой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07401" y="2428868"/>
            <a:ext cx="4929198" cy="39433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обмена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при которых два сложных вещества обмениваются своими составными частями.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OH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Cu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(OH)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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 + HNO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Na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429264"/>
            <a:ext cx="10787138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2NH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Cl + Ca(OH)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= CaCl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+ 2NH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3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 + 2H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O</a:t>
            </a:r>
            <a:endParaRPr kumimoji="0" lang="ru-RU" sz="3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аммиака из нашатыря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получение аммиака из нашатыря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1952607" y="2428868"/>
            <a:ext cx="5238787" cy="39290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143140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изменению степеней окисления химических элементов: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Окислительно-восстановительные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степеней окисления элементов (все реакции замещения, а также реакции соединения и разложения, в которых участвует хотя бы одно простое вещество).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Cu↓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Zn + 2HCl = ZnCl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429264"/>
            <a:ext cx="10787138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Mg + 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MgSO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kumimoji="0" lang="ru-RU" sz="3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железа с медным купоросом: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взаимодействие железа с медным купоросом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90739" y="2500314"/>
            <a:ext cx="4762523" cy="357189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использованию катализатора: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Некаталитические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без участия катализатора: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64331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Hg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Hg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2143108" y="3571876"/>
            <a:ext cx="428628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использованию катализатора: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Каталитические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участием катализатора: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64331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1928794" y="3571876"/>
            <a:ext cx="1000132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MnO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Разложение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пероксида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водорода: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азложение пероксида водорода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476491" y="2428876"/>
            <a:ext cx="4191019" cy="314326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направлению: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Необратимые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в данных условиях только в одном направлении: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(ClO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2HClO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BaSO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428596" y="4000504"/>
            <a:ext cx="84296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братимые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реакции </a:t>
            </a:r>
            <a:r>
              <a:rPr kumimoji="0" lang="ru-RU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данных условиях</a:t>
            </a:r>
            <a:r>
              <a:rPr kumimoji="0" lang="ru-RU" sz="240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протекают одновременно в двух направлениях: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857760"/>
            <a:ext cx="3855543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N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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2NH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9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428596" y="5500702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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2NO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8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8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80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8" grpId="0" build="p"/>
      <p:bldP spid="12" grpId="0"/>
      <p:bldP spid="1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механизму: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Радикальные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идут между образующимися в ходе реакции радикалами и молекулами: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9144064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Cl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Cl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+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Cl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428596" y="400050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HNO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571636"/>
          </a:xfrm>
        </p:spPr>
        <p:txBody>
          <a:bodyPr>
            <a:normAutofit/>
          </a:bodyPr>
          <a:lstStyle/>
          <a:p>
            <a:pPr lvl="0" algn="just"/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процессы, в результате которых из одних веществ образуются другие, отличающиеся от них по составу и (или) строению.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1571604" y="164305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857488" y="642918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Химические реакции - </a:t>
            </a:r>
          </a:p>
        </p:txBody>
      </p:sp>
      <p:pic>
        <p:nvPicPr>
          <p:cNvPr id="14338" name="Picture 2" descr="Картинка 10 из 331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357562"/>
            <a:ext cx="3536181" cy="282894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2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механизму: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идут между уже имеющимися или образующимися в ходе реакции ионами: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HBr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тепловому эффекту: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Экзотермические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с выделением энергии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 + 5O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2P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Горение фосфора в кислороде: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Горение фосфора в кислороде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345521" y="2446735"/>
            <a:ext cx="4452958" cy="333971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тепловому эффекту: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Эндотермические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с поглощением энергии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aseline="-25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2NO – 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500034" y="3969212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HgO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2Hg↓ + 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8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Разложение оксида ртути: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Механизм разложения  оксида ртути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238364" y="2428876"/>
            <a:ext cx="4667272" cy="350045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714908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виду энергии, инициирующей реакцию: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световой энергией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Радиационные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излучениями большой энергии – рентгеновскими лучами, ядерными излучениями.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электрическим током (электролиз).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тепловой энергией (все эндотермические реакции и множество экзотермических). 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643074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фазовому составу: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Гетерогенные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которых реагирующие вещества и продукты находятся в разных агрегатных состояниях: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321468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CuO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↓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+ H</a:t>
            </a:r>
            <a:r>
              <a:rPr kumimoji="0" lang="en-US" sz="4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↑ = Cu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↓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+ H</a:t>
            </a:r>
            <a:r>
              <a:rPr kumimoji="0" lang="en-US" sz="4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Восстановление оксида меди (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II)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водородом: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Восстановление оксида меди (II) водородом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059769" y="2285999"/>
            <a:ext cx="5024462" cy="376834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928826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фазовому составу: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Гомогенные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реакции, в которых реагирующие вещества и продукты находятся в одном агрегатном состоянии (в одной фазе):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342900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2 СО</a:t>
            </a:r>
            <a:r>
              <a:rPr lang="ru-RU" sz="4000" noProof="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↑   +   О₂↑ =  2 СО₂↑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714908"/>
          </a:xfrm>
        </p:spPr>
        <p:txBody>
          <a:bodyPr>
            <a:normAutofit fontScale="70000" lnSpcReduction="20000"/>
          </a:bodyPr>
          <a:lstStyle/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числу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веществ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изменению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степени окисления атомов элементов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использованию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катализатора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направлению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механизму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тепловому эффекту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виду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энергии, инициирующей реакцию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фазовому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составу</a:t>
            </a:r>
          </a:p>
          <a:p>
            <a:pPr lvl="0"/>
            <a:endParaRPr lang="ru-RU" dirty="0"/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1571604" y="164305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без изменения состава веществ.</a:t>
            </a:r>
          </a:p>
          <a:p>
            <a:pPr lvl="0"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неорганической химии к таким реакциям относят процессы получения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аллотропных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модификаций одного химического элемента, например: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714348" y="3429000"/>
            <a:ext cx="6786610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 (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белое олово)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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Sn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(серое олово)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098" name="Picture 2" descr="Файл:Zinn 9e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335660"/>
            <a:ext cx="3143272" cy="229373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8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8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соединения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реакции, при которых из двух и более веществ образуется одно сложное вещество.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 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3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4643470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3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0" grpId="0" build="allAtOnce"/>
      <p:bldP spid="12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71504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Горение серы в кислороде: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горение серы в кислороде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43114" y="2500306"/>
            <a:ext cx="4857773" cy="36433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разложения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при которых из одного сложного вещества образуется несколько новых веществ.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2Hg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2Hg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635798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 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KNO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2KMnO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K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28628"/>
          </a:xfrm>
        </p:spPr>
        <p:txBody>
          <a:bodyPr>
            <a:normAutofit lnSpcReduction="10000"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кислорода из перманганата калия: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Получение кислорода из перманганата калия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43114" y="2571744"/>
            <a:ext cx="4857773" cy="36433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замещения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в результате которых атомы простого вещества замещают атомы какого-нибудь элемента в сложном веществе.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Zn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+ 2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Cl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Zn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Cl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635798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2NaOH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Fe + CuSO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FeSO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Cu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  <a:sym typeface="Wingdings 3"/>
              </a:rPr>
              <a:t>↓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0" grpId="0" build="allAtOnce"/>
      <p:bldP spid="12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</TotalTime>
  <Words>881</Words>
  <Application>Microsoft Office PowerPoint</Application>
  <PresentationFormat>Экран (4:3)</PresentationFormat>
  <Paragraphs>171</Paragraphs>
  <Slides>28</Slides>
  <Notes>26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99</cp:revision>
  <dcterms:modified xsi:type="dcterms:W3CDTF">2014-04-14T10:44:48Z</dcterms:modified>
</cp:coreProperties>
</file>